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7" r:id="rId4"/>
  </p:sldMasterIdLst>
  <p:notesMasterIdLst>
    <p:notesMasterId r:id="rId17"/>
  </p:notesMasterIdLst>
  <p:handoutMasterIdLst>
    <p:handoutMasterId r:id="rId18"/>
  </p:handoutMasterIdLst>
  <p:sldIdLst>
    <p:sldId id="322" r:id="rId5"/>
    <p:sldId id="321" r:id="rId6"/>
    <p:sldId id="320" r:id="rId7"/>
    <p:sldId id="319" r:id="rId8"/>
    <p:sldId id="318" r:id="rId9"/>
    <p:sldId id="317" r:id="rId10"/>
    <p:sldId id="315" r:id="rId11"/>
    <p:sldId id="316" r:id="rId12"/>
    <p:sldId id="324" r:id="rId13"/>
    <p:sldId id="323" r:id="rId14"/>
    <p:sldId id="310" r:id="rId15"/>
    <p:sldId id="325"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B8BF"/>
    <a:srgbClr val="5869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0" autoAdjust="0"/>
    <p:restoredTop sz="95388" autoAdjust="0"/>
  </p:normalViewPr>
  <p:slideViewPr>
    <p:cSldViewPr snapToGrid="0">
      <p:cViewPr varScale="1">
        <p:scale>
          <a:sx n="150" d="100"/>
          <a:sy n="150" d="100"/>
        </p:scale>
        <p:origin x="702" y="102"/>
      </p:cViewPr>
      <p:guideLst/>
    </p:cSldViewPr>
  </p:slideViewPr>
  <p:outlineViewPr>
    <p:cViewPr>
      <p:scale>
        <a:sx n="33" d="100"/>
        <a:sy n="33" d="100"/>
      </p:scale>
      <p:origin x="0" y="-7776"/>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3480" y="5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F0F4880-E690-44D0-8356-A9E7BDBAB0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E6205E-B305-4B90-9534-3C5E99A0275E}" type="datetimeFigureOut">
              <a:rPr lang="en-US" smtClean="0"/>
              <a:t>2/17/2025</a:t>
            </a:fld>
            <a:endParaRPr lang="en-US" dirty="0"/>
          </a:p>
        </p:txBody>
      </p:sp>
      <p:sp>
        <p:nvSpPr>
          <p:cNvPr id="4" name="Footer Placeholder 3">
            <a:extLst>
              <a:ext uri="{FF2B5EF4-FFF2-40B4-BE49-F238E27FC236}">
                <a16:creationId xmlns:a16="http://schemas.microsoft.com/office/drawing/2014/main" id="{26B4ACF6-39FD-4B08-A7D5-5BFDC37B46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F7C9FD2-2C57-4DE7-8EA4-86DEE80B98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AC623C-86E0-4A85-83FB-F4A716956FD4}" type="slidenum">
              <a:rPr lang="en-US" smtClean="0"/>
              <a:t>‹#›</a:t>
            </a:fld>
            <a:endParaRPr lang="en-US" dirty="0"/>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722F1-E430-42A1-A473-1759336AECCE}" type="datetimeFigureOut">
              <a:rPr lang="en-US" smtClean="0"/>
              <a:t>2/17/2025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D7554-D10C-4E29-B8E6-BB7111FA614F}" type="slidenum">
              <a:rPr lang="en-US" smtClean="0"/>
              <a:t>‹#›</a:t>
            </a:fld>
            <a:endParaRPr lang="en-US" dirty="0"/>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288614387"/>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4603221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8D65601-5AE2-46FC-B138-694DDD2B510D}"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51452108"/>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337316678"/>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8D65601-5AE2-46FC-B138-694DDD2B510D}"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10435048"/>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696360336"/>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09502696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423606928"/>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hank you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4" y="690511"/>
            <a:ext cx="4964671" cy="5253089"/>
          </a:xfrm>
        </p:spPr>
        <p:txBody>
          <a:bodyPr anchor="b">
            <a:normAutofit/>
          </a:bodyPr>
          <a:lstStyle>
            <a:lvl1pPr>
              <a:defRPr sz="6000">
                <a:solidFill>
                  <a:schemeClr val="bg1"/>
                </a:solidFill>
              </a:defRPr>
            </a:lvl1pPr>
          </a:lstStyle>
          <a:p>
            <a:r>
              <a:rPr lang="en-US" dirty="0"/>
              <a:t>Click to add title</a:t>
            </a:r>
          </a:p>
        </p:txBody>
      </p:sp>
      <p:sp>
        <p:nvSpPr>
          <p:cNvPr id="10" name="Content Placeholder 9">
            <a:extLst>
              <a:ext uri="{FF2B5EF4-FFF2-40B4-BE49-F238E27FC236}">
                <a16:creationId xmlns:a16="http://schemas.microsoft.com/office/drawing/2014/main" id="{AD608249-3D60-D3B2-68C5-778D0EA18F2D}"/>
              </a:ext>
            </a:extLst>
          </p:cNvPr>
          <p:cNvSpPr>
            <a:spLocks noGrp="1"/>
          </p:cNvSpPr>
          <p:nvPr>
            <p:ph sz="quarter" idx="10" hasCustomPrompt="1"/>
          </p:nvPr>
        </p:nvSpPr>
        <p:spPr>
          <a:xfrm>
            <a:off x="6282286" y="690465"/>
            <a:ext cx="4784372" cy="5253089"/>
          </a:xfrm>
        </p:spPr>
        <p:txBody>
          <a:bodyPr anchor="ctr">
            <a:normAutofit/>
          </a:bodyPr>
          <a:lstStyle>
            <a:lvl1pPr marL="0" indent="0">
              <a:lnSpc>
                <a:spcPct val="100000"/>
              </a:lnSpc>
              <a:spcBef>
                <a:spcPts val="0"/>
              </a:spcBef>
              <a:spcAft>
                <a:spcPts val="1200"/>
              </a:spcAft>
              <a:buNone/>
              <a:defRPr sz="2000">
                <a:solidFill>
                  <a:schemeClr val="bg1"/>
                </a:solidFill>
              </a:defRPr>
            </a:lvl1pPr>
            <a:lvl2pPr marL="742950" indent="-285750">
              <a:lnSpc>
                <a:spcPct val="100000"/>
              </a:lnSpc>
              <a:spcBef>
                <a:spcPts val="0"/>
              </a:spcBef>
              <a:spcAft>
                <a:spcPts val="1200"/>
              </a:spcAft>
              <a:buFont typeface="Arial" panose="020B0604020202020204" pitchFamily="34" charset="0"/>
              <a:buChar char="•"/>
              <a:defRPr sz="1800">
                <a:solidFill>
                  <a:schemeClr val="bg1"/>
                </a:solidFill>
              </a:defRPr>
            </a:lvl2pPr>
            <a:lvl3pPr marL="1200150" indent="-285750">
              <a:lnSpc>
                <a:spcPct val="100000"/>
              </a:lnSpc>
              <a:spcBef>
                <a:spcPts val="0"/>
              </a:spcBef>
              <a:spcAft>
                <a:spcPts val="1200"/>
              </a:spcAft>
              <a:buFont typeface="Arial" panose="020B0604020202020204" pitchFamily="34" charset="0"/>
              <a:buChar char="•"/>
              <a:defRPr sz="1600">
                <a:solidFill>
                  <a:schemeClr val="bg1"/>
                </a:solidFill>
              </a:defRPr>
            </a:lvl3pPr>
            <a:lvl4pPr marL="1657350" indent="-285750">
              <a:lnSpc>
                <a:spcPct val="100000"/>
              </a:lnSpc>
              <a:spcBef>
                <a:spcPts val="0"/>
              </a:spcBef>
              <a:spcAft>
                <a:spcPts val="1200"/>
              </a:spcAft>
              <a:buFont typeface="Arial" panose="020B0604020202020204" pitchFamily="34" charset="0"/>
              <a:buChar char="•"/>
              <a:defRPr sz="1400">
                <a:solidFill>
                  <a:schemeClr val="bg1"/>
                </a:solidFill>
              </a:defRPr>
            </a:lvl4pPr>
            <a:lvl5pPr marL="2114550" indent="-285750">
              <a:lnSpc>
                <a:spcPct val="100000"/>
              </a:lnSpc>
              <a:spcBef>
                <a:spcPts val="0"/>
              </a:spcBef>
              <a:spcAft>
                <a:spcPts val="1200"/>
              </a:spcAft>
              <a:buFont typeface="Arial" panose="020B0604020202020204" pitchFamily="34" charset="0"/>
              <a:buChar char="•"/>
              <a:defRPr sz="14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5629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Agenda 1">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55583" y="737115"/>
            <a:ext cx="4640418" cy="5407091"/>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6388461" y="737115"/>
            <a:ext cx="4449712" cy="5407091"/>
          </a:xfrm>
        </p:spPr>
        <p:txBody>
          <a:bodyPr lIns="0" tIns="0" rIns="0" bIns="0" anchor="ctr">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4E9F5D75-1D8F-F695-81F8-4A6D0C67821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2053330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Subtitl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3508311"/>
            <a:ext cx="9923770" cy="1438762"/>
          </a:xfrm>
        </p:spPr>
        <p:txBody>
          <a:bodyPr anchor="b">
            <a:norm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915600" y="0"/>
            <a:ext cx="10361995" cy="3429000"/>
          </a:xfrm>
        </p:spPr>
        <p:txBody>
          <a:bodyPr>
            <a:normAutofit/>
          </a:bodyPr>
          <a:lstStyle>
            <a:lvl1pPr marL="0" indent="0" algn="ctr">
              <a:buNone/>
              <a:defRPr sz="2000"/>
            </a:lvl1pPr>
          </a:lstStyle>
          <a:p>
            <a:r>
              <a:rPr lang="en-US"/>
              <a:t>Click icon to add picture</a:t>
            </a:r>
            <a:endParaRPr lang="en-US" dirty="0"/>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2">
            <a:extLst>
              <a:ext uri="{FF2B5EF4-FFF2-40B4-BE49-F238E27FC236}">
                <a16:creationId xmlns:a16="http://schemas.microsoft.com/office/drawing/2014/main" id="{D179113D-0374-3934-841E-56AD5AFCF977}"/>
              </a:ext>
            </a:extLst>
          </p:cNvPr>
          <p:cNvSpPr>
            <a:spLocks noGrp="1"/>
          </p:cNvSpPr>
          <p:nvPr>
            <p:ph type="body" sz="quarter" idx="12" hasCustomPrompt="1"/>
          </p:nvPr>
        </p:nvSpPr>
        <p:spPr>
          <a:xfrm>
            <a:off x="1353828" y="5228488"/>
            <a:ext cx="9923770" cy="1368256"/>
          </a:xfrm>
          <a:prstGeom prst="rect">
            <a:avLst/>
          </a:prstGeom>
        </p:spPr>
        <p:txBody>
          <a:bodyPr anchor="t">
            <a:normAutofit/>
          </a:bodyPr>
          <a:lstStyle>
            <a:lvl1pPr marL="0" indent="0" algn="l">
              <a:lnSpc>
                <a:spcPct val="80000"/>
              </a:lnSpc>
              <a:spcBef>
                <a:spcPts val="0"/>
              </a:spcBef>
              <a:buNone/>
              <a:defRPr sz="2000" spc="0" baseline="0">
                <a:solidFill>
                  <a:schemeClr val="tx1"/>
                </a:solidFill>
                <a:latin typeface="+mn-lt"/>
              </a:defRPr>
            </a:lvl1pPr>
          </a:lstStyle>
          <a:p>
            <a:pPr lvl="0"/>
            <a:r>
              <a:rPr lang="en-US" dirty="0"/>
              <a:t>Click to add subtitle</a:t>
            </a:r>
          </a:p>
        </p:txBody>
      </p:sp>
    </p:spTree>
    <p:extLst>
      <p:ext uri="{BB962C8B-B14F-4D97-AF65-F5344CB8AC3E}">
        <p14:creationId xmlns:p14="http://schemas.microsoft.com/office/powerpoint/2010/main" val="2828970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96686501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Content ">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5" y="503852"/>
            <a:ext cx="9150675" cy="1427585"/>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50153" y="2108722"/>
            <a:ext cx="8552264" cy="4119463"/>
          </a:xfrm>
        </p:spPr>
        <p:txBody>
          <a:bodyPr lIns="0" tIns="0" rIns="0" bIns="0">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5DABAFC1-3E76-DCE6-3A6D-E0020C5BE8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896071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ection Title">
    <p:bg>
      <p:bgPr>
        <a:solidFill>
          <a:schemeClr val="accent6"/>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07175C5-CB2F-2BAC-3704-54DCD1BF043F}"/>
              </a:ext>
            </a:extLst>
          </p:cNvPr>
          <p:cNvSpPr>
            <a:spLocks noGrp="1"/>
          </p:cNvSpPr>
          <p:nvPr>
            <p:ph type="title" hasCustomPrompt="1"/>
          </p:nvPr>
        </p:nvSpPr>
        <p:spPr>
          <a:xfrm>
            <a:off x="1038031" y="1068169"/>
            <a:ext cx="10115939" cy="2681549"/>
          </a:xfrm>
        </p:spPr>
        <p:txBody>
          <a:bodyPr anchor="b"/>
          <a:lstStyle>
            <a:lvl1pPr algn="ctr">
              <a:defRPr>
                <a:solidFill>
                  <a:schemeClr val="bg1"/>
                </a:solidFill>
              </a:defRPr>
            </a:lvl1pPr>
          </a:lstStyle>
          <a:p>
            <a:r>
              <a:rPr lang="en-US" dirty="0"/>
              <a:t>Click to add title</a:t>
            </a:r>
          </a:p>
        </p:txBody>
      </p:sp>
      <p:sp>
        <p:nvSpPr>
          <p:cNvPr id="5" name="Rectangle 4">
            <a:extLst>
              <a:ext uri="{FF2B5EF4-FFF2-40B4-BE49-F238E27FC236}">
                <a16:creationId xmlns:a16="http://schemas.microsoft.com/office/drawing/2014/main" id="{3901905E-33E7-852F-94E3-8E100B3D1E4A}"/>
              </a:ext>
              <a:ext uri="{C183D7F6-B498-43B3-948B-1728B52AA6E4}">
                <adec:decorative xmlns:adec="http://schemas.microsoft.com/office/drawing/2017/decorative" val="1"/>
              </a:ext>
            </a:extLst>
          </p:cNvPr>
          <p:cNvSpPr/>
          <p:nvPr userDrawn="1"/>
        </p:nvSpPr>
        <p:spPr>
          <a:xfrm>
            <a:off x="914400" y="914400"/>
            <a:ext cx="10363200" cy="50292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B7799F7-CBB1-9649-7D06-F7EEFD4F0183}"/>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1AFC5CA-DB29-4B8C-C004-72E4EC761C3B}"/>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2">
            <a:extLst>
              <a:ext uri="{FF2B5EF4-FFF2-40B4-BE49-F238E27FC236}">
                <a16:creationId xmlns:a16="http://schemas.microsoft.com/office/drawing/2014/main" id="{E3CB2D2A-7172-87CE-D493-DAF52D62EBFC}"/>
              </a:ext>
            </a:extLst>
          </p:cNvPr>
          <p:cNvSpPr>
            <a:spLocks noGrp="1"/>
          </p:cNvSpPr>
          <p:nvPr>
            <p:ph type="body" sz="quarter" idx="12" hasCustomPrompt="1"/>
          </p:nvPr>
        </p:nvSpPr>
        <p:spPr>
          <a:xfrm>
            <a:off x="1038031" y="4027047"/>
            <a:ext cx="10115939" cy="1762783"/>
          </a:xfrm>
          <a:prstGeom prst="rect">
            <a:avLst/>
          </a:prstGeom>
        </p:spPr>
        <p:txBody>
          <a:bodyPr anchor="t">
            <a:normAutofit/>
          </a:bodyPr>
          <a:lstStyle>
            <a:lvl1pPr marL="0" indent="0" algn="ctr">
              <a:lnSpc>
                <a:spcPct val="80000"/>
              </a:lnSpc>
              <a:spcBef>
                <a:spcPts val="0"/>
              </a:spcBef>
              <a:buNone/>
              <a:defRPr sz="2000" spc="0" baseline="0">
                <a:solidFill>
                  <a:schemeClr val="bg1"/>
                </a:solidFill>
                <a:latin typeface="+mn-lt"/>
              </a:defRPr>
            </a:lvl1pPr>
          </a:lstStyle>
          <a:p>
            <a:pPr lvl="0"/>
            <a:r>
              <a:rPr lang="en-US" dirty="0"/>
              <a:t>Click to add subtitle</a:t>
            </a:r>
          </a:p>
        </p:txBody>
      </p:sp>
    </p:spTree>
    <p:extLst>
      <p:ext uri="{BB962C8B-B14F-4D97-AF65-F5344CB8AC3E}">
        <p14:creationId xmlns:p14="http://schemas.microsoft.com/office/powerpoint/2010/main" val="40334133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2 Content 3">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4" name="Content Placeholder 7">
            <a:extLst>
              <a:ext uri="{FF2B5EF4-FFF2-40B4-BE49-F238E27FC236}">
                <a16:creationId xmlns:a16="http://schemas.microsoft.com/office/drawing/2014/main" id="{C355854D-70C0-E6E1-2A0C-284D00A21AEC}"/>
              </a:ext>
            </a:extLst>
          </p:cNvPr>
          <p:cNvSpPr>
            <a:spLocks noGrp="1"/>
          </p:cNvSpPr>
          <p:nvPr>
            <p:ph sz="quarter" idx="12" hasCustomPrompt="1"/>
          </p:nvPr>
        </p:nvSpPr>
        <p:spPr>
          <a:xfrm>
            <a:off x="1468815" y="2057401"/>
            <a:ext cx="3068678" cy="4119463"/>
          </a:xfrm>
        </p:spPr>
        <p:txBody>
          <a:bodyPr lIns="0">
            <a:normAutofit/>
          </a:bodyPr>
          <a:lstStyle>
            <a:lvl1pPr marL="320040" indent="-320040">
              <a:lnSpc>
                <a:spcPct val="100000"/>
              </a:lnSpc>
              <a:spcBef>
                <a:spcPts val="0"/>
              </a:spcBef>
              <a:spcAft>
                <a:spcPts val="1200"/>
              </a:spcAft>
              <a:buFont typeface="+mj-lt"/>
              <a:buAutoNum type="arabicPeriod"/>
              <a:defRPr sz="2000"/>
            </a:lvl1pPr>
            <a:lvl2pPr marL="457200" indent="-320040">
              <a:lnSpc>
                <a:spcPct val="100000"/>
              </a:lnSpc>
              <a:spcBef>
                <a:spcPts val="1000"/>
              </a:spcBef>
              <a:spcAft>
                <a:spcPts val="1200"/>
              </a:spcAft>
              <a:buFont typeface="+mj-lt"/>
              <a:buAutoNum type="alphaLcPeriod"/>
              <a:defRPr sz="2000"/>
            </a:lvl2pPr>
            <a:lvl3pPr marL="914400" indent="-320040">
              <a:spcBef>
                <a:spcPts val="1000"/>
              </a:spcBef>
              <a:spcAft>
                <a:spcPts val="1200"/>
              </a:spcAft>
              <a:buFont typeface="+mj-lt"/>
              <a:buAutoNum type="arabicParenR"/>
              <a:defRPr sz="2000"/>
            </a:lvl3pPr>
            <a:lvl4pPr marL="1371600" indent="-320040">
              <a:spcBef>
                <a:spcPts val="1000"/>
              </a:spcBef>
              <a:spcAft>
                <a:spcPts val="1200"/>
              </a:spcAft>
              <a:buFont typeface="+mj-lt"/>
              <a:buAutoNum type="alphaLcParenR"/>
              <a:defRPr sz="2000"/>
            </a:lvl4pPr>
            <a:lvl5pPr marL="1828800" indent="-320040">
              <a:spcBef>
                <a:spcPts val="1000"/>
              </a:spcBef>
              <a:spcAft>
                <a:spcPts val="1200"/>
              </a:spcAft>
              <a:buFont typeface="+mj-lt"/>
              <a:buAutoNum type="romanLcPeriod"/>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5191727" y="2057401"/>
            <a:ext cx="6085857"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D7B331F9-6D4A-5020-969F-E961AF374E19}"/>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4950529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2 Content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68814" y="2057401"/>
            <a:ext cx="4627186"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668185" y="2057401"/>
            <a:ext cx="4609399"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1D40DF0B-6602-19D4-3110-4659C28780D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7739040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5" y="690511"/>
            <a:ext cx="5185821" cy="5253089"/>
          </a:xfrm>
        </p:spPr>
        <p:txBody>
          <a:bodyPr anchor="b">
            <a:normAutofit/>
          </a:bodyPr>
          <a:lstStyle>
            <a:lvl1pPr>
              <a:defRPr sz="6000">
                <a:solidFill>
                  <a:schemeClr val="bg1"/>
                </a:solidFill>
              </a:defRPr>
            </a:lvl1pPr>
          </a:lstStyle>
          <a:p>
            <a:r>
              <a:rPr lang="en-US" dirty="0"/>
              <a:t>Click to add title</a:t>
            </a:r>
          </a:p>
        </p:txBody>
      </p:sp>
    </p:spTree>
    <p:extLst>
      <p:ext uri="{BB962C8B-B14F-4D97-AF65-F5344CB8AC3E}">
        <p14:creationId xmlns:p14="http://schemas.microsoft.com/office/powerpoint/2010/main" val="17845559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1278294"/>
            <a:ext cx="5000318" cy="4904141"/>
          </a:xfrm>
        </p:spPr>
        <p:txBody>
          <a:bodyPr anchor="b">
            <a:norm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6642169" y="-1"/>
            <a:ext cx="4635426" cy="6857999"/>
          </a:xfrm>
        </p:spPr>
        <p:txBody>
          <a:bodyPr>
            <a:normAutofit/>
          </a:bodyPr>
          <a:lstStyle>
            <a:lvl1pPr marL="0" indent="0" algn="ctr">
              <a:buNone/>
              <a:defRPr sz="2000"/>
            </a:lvl1pPr>
          </a:lstStyle>
          <a:p>
            <a:r>
              <a:rPr lang="en-US"/>
              <a:t>Click icon to add picture</a:t>
            </a:r>
            <a:endParaRPr lang="en-US" dirty="0"/>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9029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4200471771"/>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411364415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61482874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12070717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535521316"/>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12510411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815143615"/>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36724245"/>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 id="2147483864" r:id="rId17"/>
    <p:sldLayoutId id="2147483865" r:id="rId18"/>
    <p:sldLayoutId id="2147483866" r:id="rId19"/>
    <p:sldLayoutId id="2147483867" r:id="rId20"/>
    <p:sldLayoutId id="2147483868" r:id="rId21"/>
    <p:sldLayoutId id="2147483869" r:id="rId22"/>
    <p:sldLayoutId id="2147483871" r:id="rId23"/>
    <p:sldLayoutId id="2147483694" r:id="rId24"/>
    <p:sldLayoutId id="2147483692" r:id="rId25"/>
  </p:sldLayoutIdLst>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jp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54C9E-20FB-B999-9303-C71D1334BAD7}"/>
              </a:ext>
            </a:extLst>
          </p:cNvPr>
          <p:cNvSpPr>
            <a:spLocks noGrp="1"/>
          </p:cNvSpPr>
          <p:nvPr>
            <p:ph type="title"/>
          </p:nvPr>
        </p:nvSpPr>
        <p:spPr>
          <a:xfrm>
            <a:off x="3276127" y="235468"/>
            <a:ext cx="5839009" cy="3116756"/>
          </a:xfrm>
        </p:spPr>
        <p:txBody>
          <a:bodyPr anchor="b">
            <a:normAutofit fontScale="90000"/>
          </a:bodyPr>
          <a:lstStyle/>
          <a:p>
            <a:pPr algn="ctr"/>
            <a:br>
              <a:rPr lang="en-US" dirty="0"/>
            </a:br>
            <a:r>
              <a:rPr lang="en-US" dirty="0"/>
              <a:t>Wastewater Treatment Plant</a:t>
            </a:r>
            <a:br>
              <a:rPr lang="en-US" dirty="0"/>
            </a:br>
            <a:r>
              <a:rPr lang="en-US" dirty="0"/>
              <a:t>Tour in Jamestown</a:t>
            </a:r>
          </a:p>
        </p:txBody>
      </p:sp>
      <p:pic>
        <p:nvPicPr>
          <p:cNvPr id="6" name="Picture 5" descr="An aerial view of a town&#10;&#10;AI-generated content may be incorrect.">
            <a:extLst>
              <a:ext uri="{FF2B5EF4-FFF2-40B4-BE49-F238E27FC236}">
                <a16:creationId xmlns:a16="http://schemas.microsoft.com/office/drawing/2014/main" id="{672DFB26-4165-1AB8-9635-B439F6D2E93D}"/>
              </a:ext>
            </a:extLst>
          </p:cNvPr>
          <p:cNvPicPr>
            <a:picLocks noChangeAspect="1"/>
          </p:cNvPicPr>
          <p:nvPr/>
        </p:nvPicPr>
        <p:blipFill>
          <a:blip r:embed="rId2"/>
          <a:srcRect l="6944" t="6746" r="7764" b="4063"/>
          <a:stretch/>
        </p:blipFill>
        <p:spPr>
          <a:xfrm>
            <a:off x="3104463" y="3429000"/>
            <a:ext cx="6296635" cy="3297381"/>
          </a:xfrm>
          <a:prstGeom prst="rect">
            <a:avLst/>
          </a:prstGeom>
        </p:spPr>
      </p:pic>
    </p:spTree>
    <p:extLst>
      <p:ext uri="{BB962C8B-B14F-4D97-AF65-F5344CB8AC3E}">
        <p14:creationId xmlns:p14="http://schemas.microsoft.com/office/powerpoint/2010/main" val="3378822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64E734-0B4F-930E-74E5-9549063D7A8A}"/>
              </a:ext>
            </a:extLst>
          </p:cNvPr>
          <p:cNvSpPr>
            <a:spLocks noGrp="1"/>
          </p:cNvSpPr>
          <p:nvPr>
            <p:ph type="sldNum" sz="quarter" idx="15"/>
          </p:nvPr>
        </p:nvSpPr>
        <p:spPr/>
        <p:txBody>
          <a:bodyPr/>
          <a:lstStyle/>
          <a:p>
            <a:fld id="{18D65601-5AE2-46FC-B138-694DDD2B510D}" type="slidenum">
              <a:rPr lang="en-US" smtClean="0"/>
              <a:pPr/>
              <a:t>10</a:t>
            </a:fld>
            <a:endParaRPr lang="en-US" dirty="0"/>
          </a:p>
        </p:txBody>
      </p:sp>
      <p:pic>
        <p:nvPicPr>
          <p:cNvPr id="9" name="Picture 8" descr="A collage of several buildings&#10;&#10;AI-generated content may be incorrect.">
            <a:extLst>
              <a:ext uri="{FF2B5EF4-FFF2-40B4-BE49-F238E27FC236}">
                <a16:creationId xmlns:a16="http://schemas.microsoft.com/office/drawing/2014/main" id="{AB4135CC-3F7A-035B-2588-2590C65A70B9}"/>
              </a:ext>
            </a:extLst>
          </p:cNvPr>
          <p:cNvPicPr>
            <a:picLocks noChangeAspect="1"/>
          </p:cNvPicPr>
          <p:nvPr/>
        </p:nvPicPr>
        <p:blipFill>
          <a:blip r:embed="rId2"/>
          <a:stretch>
            <a:fillRect/>
          </a:stretch>
        </p:blipFill>
        <p:spPr>
          <a:xfrm>
            <a:off x="178920" y="0"/>
            <a:ext cx="8875059" cy="6858000"/>
          </a:xfrm>
          <a:prstGeom prst="rect">
            <a:avLst/>
          </a:prstGeom>
        </p:spPr>
      </p:pic>
      <p:sp>
        <p:nvSpPr>
          <p:cNvPr id="10" name="TextBox 9">
            <a:extLst>
              <a:ext uri="{FF2B5EF4-FFF2-40B4-BE49-F238E27FC236}">
                <a16:creationId xmlns:a16="http://schemas.microsoft.com/office/drawing/2014/main" id="{880BE249-0A23-D659-D0E8-CA4E3767E435}"/>
              </a:ext>
            </a:extLst>
          </p:cNvPr>
          <p:cNvSpPr txBox="1"/>
          <p:nvPr/>
        </p:nvSpPr>
        <p:spPr>
          <a:xfrm>
            <a:off x="9057809" y="2413337"/>
            <a:ext cx="3134191" cy="2585323"/>
          </a:xfrm>
          <a:prstGeom prst="rect">
            <a:avLst/>
          </a:prstGeom>
          <a:noFill/>
        </p:spPr>
        <p:txBody>
          <a:bodyPr wrap="square" rtlCol="0">
            <a:spAutoFit/>
          </a:bodyPr>
          <a:lstStyle/>
          <a:p>
            <a:endParaRPr lang="en-US" dirty="0"/>
          </a:p>
          <a:p>
            <a:r>
              <a:rPr lang="en-US" dirty="0"/>
              <a:t>This MBR for example, is </a:t>
            </a:r>
          </a:p>
          <a:p>
            <a:r>
              <a:rPr lang="en-US" dirty="0"/>
              <a:t>manufactured at a </a:t>
            </a:r>
          </a:p>
          <a:p>
            <a:r>
              <a:rPr lang="en-US" dirty="0"/>
              <a:t>facility and delivered to </a:t>
            </a:r>
          </a:p>
          <a:p>
            <a:r>
              <a:rPr lang="en-US" dirty="0"/>
              <a:t>the end user for</a:t>
            </a:r>
          </a:p>
          <a:p>
            <a:r>
              <a:rPr lang="en-US" dirty="0"/>
              <a:t>installation. It is a modular system that can be easily expanded for future growth.</a:t>
            </a:r>
          </a:p>
        </p:txBody>
      </p:sp>
    </p:spTree>
    <p:extLst>
      <p:ext uri="{BB962C8B-B14F-4D97-AF65-F5344CB8AC3E}">
        <p14:creationId xmlns:p14="http://schemas.microsoft.com/office/powerpoint/2010/main" val="331114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5"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6"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7"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8"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9"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20"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21"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22"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23"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4"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5"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6"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8" name="Group 27">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9"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30"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31"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32"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33"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4"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5"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6"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7"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8"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9"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40"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42" name="Rectangle 41">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46" name="Rectangle 45">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101732C-7338-DBA0-BD19-1FA88304749F}"/>
              </a:ext>
            </a:extLst>
          </p:cNvPr>
          <p:cNvSpPr>
            <a:spLocks noGrp="1"/>
          </p:cNvSpPr>
          <p:nvPr>
            <p:ph type="title"/>
          </p:nvPr>
        </p:nvSpPr>
        <p:spPr>
          <a:xfrm>
            <a:off x="649224" y="645106"/>
            <a:ext cx="3650279" cy="1259894"/>
          </a:xfrm>
        </p:spPr>
        <p:txBody>
          <a:bodyPr vert="horz" lIns="91440" tIns="45720" rIns="91440" bIns="45720" rtlCol="0" anchor="t">
            <a:normAutofit/>
          </a:bodyPr>
          <a:lstStyle/>
          <a:p>
            <a:r>
              <a:rPr lang="en-US" sz="3600" dirty="0">
                <a:solidFill>
                  <a:schemeClr val="tx1">
                    <a:lumMod val="85000"/>
                    <a:lumOff val="15000"/>
                  </a:schemeClr>
                </a:solidFill>
              </a:rPr>
              <a:t>Thank</a:t>
            </a:r>
            <a:br>
              <a:rPr lang="en-US" sz="3600" dirty="0">
                <a:solidFill>
                  <a:schemeClr val="tx1">
                    <a:lumMod val="85000"/>
                    <a:lumOff val="15000"/>
                  </a:schemeClr>
                </a:solidFill>
              </a:rPr>
            </a:br>
            <a:r>
              <a:rPr lang="en-US" sz="3600" dirty="0">
                <a:solidFill>
                  <a:schemeClr val="tx1">
                    <a:lumMod val="85000"/>
                    <a:lumOff val="15000"/>
                  </a:schemeClr>
                </a:solidFill>
              </a:rPr>
              <a:t>you</a:t>
            </a:r>
          </a:p>
        </p:txBody>
      </p:sp>
      <p:sp>
        <p:nvSpPr>
          <p:cNvPr id="11" name="Content Placeholder 10">
            <a:extLst>
              <a:ext uri="{FF2B5EF4-FFF2-40B4-BE49-F238E27FC236}">
                <a16:creationId xmlns:a16="http://schemas.microsoft.com/office/drawing/2014/main" id="{DE09D30E-E49C-2118-2FAD-C691EF5EDF41}"/>
              </a:ext>
            </a:extLst>
          </p:cNvPr>
          <p:cNvSpPr>
            <a:spLocks noGrp="1"/>
          </p:cNvSpPr>
          <p:nvPr>
            <p:ph sz="quarter" idx="10"/>
          </p:nvPr>
        </p:nvSpPr>
        <p:spPr>
          <a:xfrm>
            <a:off x="649225" y="2133600"/>
            <a:ext cx="3650278" cy="3759253"/>
          </a:xfrm>
        </p:spPr>
        <p:txBody>
          <a:bodyPr vert="horz" lIns="91440" tIns="45720" rIns="91440" bIns="45720" rtlCol="0">
            <a:normAutofit/>
          </a:bodyPr>
          <a:lstStyle/>
          <a:p>
            <a:pPr>
              <a:spcBef>
                <a:spcPts val="1000"/>
              </a:spcBef>
              <a:spcAft>
                <a:spcPts val="0"/>
              </a:spcAft>
            </a:pPr>
            <a:r>
              <a:rPr lang="en-US" dirty="0">
                <a:solidFill>
                  <a:schemeClr val="tx1">
                    <a:lumMod val="75000"/>
                    <a:lumOff val="25000"/>
                  </a:schemeClr>
                </a:solidFill>
              </a:rPr>
              <a:t>Prepared By</a:t>
            </a:r>
          </a:p>
          <a:p>
            <a:pPr>
              <a:spcBef>
                <a:spcPts val="1000"/>
              </a:spcBef>
              <a:spcAft>
                <a:spcPts val="0"/>
              </a:spcAft>
            </a:pPr>
            <a:r>
              <a:rPr lang="en-US" dirty="0">
                <a:solidFill>
                  <a:schemeClr val="tx1">
                    <a:lumMod val="75000"/>
                    <a:lumOff val="25000"/>
                  </a:schemeClr>
                </a:solidFill>
              </a:rPr>
              <a:t>Mountain Valley Environmental Services</a:t>
            </a:r>
          </a:p>
        </p:txBody>
      </p:sp>
      <p:pic>
        <p:nvPicPr>
          <p:cNvPr id="7" name="Content Placeholder 6" descr="A logo for a company&#10;&#10;AI-generated content may be incorrect.">
            <a:extLst>
              <a:ext uri="{FF2B5EF4-FFF2-40B4-BE49-F238E27FC236}">
                <a16:creationId xmlns:a16="http://schemas.microsoft.com/office/drawing/2014/main" id="{3038D161-19D9-33EE-0A85-94E8953C399C}"/>
              </a:ext>
            </a:extLst>
          </p:cNvPr>
          <p:cNvPicPr>
            <a:picLocks noChangeAspect="1"/>
          </p:cNvPicPr>
          <p:nvPr/>
        </p:nvPicPr>
        <p:blipFill>
          <a:blip r:embed="rId2"/>
          <a:srcRect t="3391" r="-1" b="6043"/>
          <a:stretch/>
        </p:blipFill>
        <p:spPr>
          <a:xfrm>
            <a:off x="4619543" y="10"/>
            <a:ext cx="7572457" cy="6857990"/>
          </a:xfrm>
          <a:prstGeom prst="rect">
            <a:avLst/>
          </a:prstGeom>
        </p:spPr>
      </p:pic>
    </p:spTree>
    <p:extLst>
      <p:ext uri="{BB962C8B-B14F-4D97-AF65-F5344CB8AC3E}">
        <p14:creationId xmlns:p14="http://schemas.microsoft.com/office/powerpoint/2010/main" val="704370842"/>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3FDA0-8F27-6F17-09F3-137B9F024F48}"/>
              </a:ext>
            </a:extLst>
          </p:cNvPr>
          <p:cNvSpPr>
            <a:spLocks noGrp="1"/>
          </p:cNvSpPr>
          <p:nvPr>
            <p:ph type="title"/>
          </p:nvPr>
        </p:nvSpPr>
        <p:spPr>
          <a:xfrm>
            <a:off x="1038030" y="1226919"/>
            <a:ext cx="10115939" cy="2681549"/>
          </a:xfrm>
        </p:spPr>
        <p:txBody>
          <a:bodyPr>
            <a:normAutofit/>
          </a:bodyPr>
          <a:lstStyle/>
          <a:p>
            <a:r>
              <a:rPr lang="en-US" sz="8800" dirty="0"/>
              <a:t>QUESTIONS</a:t>
            </a:r>
          </a:p>
        </p:txBody>
      </p:sp>
    </p:spTree>
    <p:extLst>
      <p:ext uri="{BB962C8B-B14F-4D97-AF65-F5344CB8AC3E}">
        <p14:creationId xmlns:p14="http://schemas.microsoft.com/office/powerpoint/2010/main" val="2637129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97761-0B88-A5E8-0B78-C39173D05F4D}"/>
              </a:ext>
            </a:extLst>
          </p:cNvPr>
          <p:cNvSpPr>
            <a:spLocks noGrp="1"/>
          </p:cNvSpPr>
          <p:nvPr>
            <p:ph type="title"/>
          </p:nvPr>
        </p:nvSpPr>
        <p:spPr>
          <a:xfrm>
            <a:off x="1006400" y="0"/>
            <a:ext cx="4544572" cy="3092682"/>
          </a:xfrm>
        </p:spPr>
        <p:txBody>
          <a:bodyPr>
            <a:normAutofit fontScale="90000"/>
          </a:bodyPr>
          <a:lstStyle/>
          <a:p>
            <a:r>
              <a:rPr lang="en-US" sz="2400" dirty="0"/>
              <a:t>The Jamestown tour was setup to get a better understanding of the new treatment plant designed for Biola CSD. Two Biola board members attended the tour, Chuck and Eugene along with James Bell of Mountain Valley Environmental Services. </a:t>
            </a:r>
          </a:p>
        </p:txBody>
      </p:sp>
      <p:pic>
        <p:nvPicPr>
          <p:cNvPr id="15" name="Content Placeholder 14">
            <a:extLst>
              <a:ext uri="{FF2B5EF4-FFF2-40B4-BE49-F238E27FC236}">
                <a16:creationId xmlns:a16="http://schemas.microsoft.com/office/drawing/2014/main" id="{B1812452-FBC0-26A5-B80B-71EFE9C673FC}"/>
              </a:ext>
            </a:extLst>
          </p:cNvPr>
          <p:cNvPicPr>
            <a:picLocks noGrp="1" noChangeAspect="1"/>
          </p:cNvPicPr>
          <p:nvPr>
            <p:ph sz="quarter" idx="12"/>
          </p:nvPr>
        </p:nvPicPr>
        <p:blipFill>
          <a:blip r:embed="rId2"/>
          <a:stretch/>
        </p:blipFill>
        <p:spPr>
          <a:xfrm>
            <a:off x="4682527" y="2889250"/>
            <a:ext cx="7097338" cy="3296114"/>
          </a:xfrm>
        </p:spPr>
      </p:pic>
      <p:sp>
        <p:nvSpPr>
          <p:cNvPr id="4" name="Slide Number Placeholder 3">
            <a:extLst>
              <a:ext uri="{FF2B5EF4-FFF2-40B4-BE49-F238E27FC236}">
                <a16:creationId xmlns:a16="http://schemas.microsoft.com/office/drawing/2014/main" id="{2CD4601E-33F5-5714-867D-A0B584DA7C11}"/>
              </a:ext>
            </a:extLst>
          </p:cNvPr>
          <p:cNvSpPr>
            <a:spLocks noGrp="1"/>
          </p:cNvSpPr>
          <p:nvPr>
            <p:ph type="sldNum" sz="quarter" idx="15"/>
          </p:nvPr>
        </p:nvSpPr>
        <p:spPr/>
        <p:txBody>
          <a:bodyPr/>
          <a:lstStyle/>
          <a:p>
            <a:fld id="{18D65601-5AE2-46FC-B138-694DDD2B510D}" type="slidenum">
              <a:rPr lang="en-US" smtClean="0"/>
              <a:pPr/>
              <a:t>2</a:t>
            </a:fld>
            <a:endParaRPr lang="en-US" dirty="0"/>
          </a:p>
        </p:txBody>
      </p:sp>
      <p:sp>
        <p:nvSpPr>
          <p:cNvPr id="16" name="TextBox 15">
            <a:extLst>
              <a:ext uri="{FF2B5EF4-FFF2-40B4-BE49-F238E27FC236}">
                <a16:creationId xmlns:a16="http://schemas.microsoft.com/office/drawing/2014/main" id="{55885E9A-7123-1C9A-D7A9-CFD241B7626A}"/>
              </a:ext>
            </a:extLst>
          </p:cNvPr>
          <p:cNvSpPr txBox="1"/>
          <p:nvPr/>
        </p:nvSpPr>
        <p:spPr>
          <a:xfrm>
            <a:off x="6959053" y="6141378"/>
            <a:ext cx="2544286" cy="369332"/>
          </a:xfrm>
          <a:prstGeom prst="rect">
            <a:avLst/>
          </a:prstGeom>
          <a:noFill/>
        </p:spPr>
        <p:txBody>
          <a:bodyPr wrap="none" rtlCol="0">
            <a:spAutoFit/>
          </a:bodyPr>
          <a:lstStyle/>
          <a:p>
            <a:r>
              <a:rPr lang="en-US" dirty="0"/>
              <a:t>Jamestown Laboratory</a:t>
            </a:r>
          </a:p>
        </p:txBody>
      </p:sp>
    </p:spTree>
    <p:extLst>
      <p:ext uri="{BB962C8B-B14F-4D97-AF65-F5344CB8AC3E}">
        <p14:creationId xmlns:p14="http://schemas.microsoft.com/office/powerpoint/2010/main" val="1607455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D0E47E-D228-15EB-5886-33E9AA181D03}"/>
              </a:ext>
            </a:extLst>
          </p:cNvPr>
          <p:cNvSpPr>
            <a:spLocks noGrp="1"/>
          </p:cNvSpPr>
          <p:nvPr>
            <p:ph type="title"/>
          </p:nvPr>
        </p:nvSpPr>
        <p:spPr>
          <a:xfrm>
            <a:off x="1353827" y="4260273"/>
            <a:ext cx="9923770" cy="686800"/>
          </a:xfrm>
        </p:spPr>
        <p:txBody>
          <a:bodyPr anchor="b">
            <a:normAutofit/>
          </a:bodyPr>
          <a:lstStyle/>
          <a:p>
            <a:r>
              <a:rPr lang="en-US" dirty="0"/>
              <a:t>SCADA COMPUTER</a:t>
            </a:r>
          </a:p>
        </p:txBody>
      </p:sp>
      <p:pic>
        <p:nvPicPr>
          <p:cNvPr id="4" name="Picture Placeholder 17">
            <a:extLst>
              <a:ext uri="{FF2B5EF4-FFF2-40B4-BE49-F238E27FC236}">
                <a16:creationId xmlns:a16="http://schemas.microsoft.com/office/drawing/2014/main" id="{5E6D83BB-8C90-A74A-7CB5-59884B99448A}"/>
              </a:ext>
            </a:extLst>
          </p:cNvPr>
          <p:cNvPicPr>
            <a:picLocks noGrp="1" noChangeAspect="1"/>
          </p:cNvPicPr>
          <p:nvPr>
            <p:ph type="pic" sz="quarter" idx="13"/>
          </p:nvPr>
        </p:nvPicPr>
        <p:blipFill>
          <a:blip r:embed="rId2"/>
          <a:srcRect t="13230" b="13230"/>
          <a:stretch/>
        </p:blipFill>
        <p:spPr>
          <a:noFill/>
        </p:spPr>
      </p:pic>
      <p:sp>
        <p:nvSpPr>
          <p:cNvPr id="9" name="Text Placeholder 3">
            <a:extLst>
              <a:ext uri="{FF2B5EF4-FFF2-40B4-BE49-F238E27FC236}">
                <a16:creationId xmlns:a16="http://schemas.microsoft.com/office/drawing/2014/main" id="{7E7B9FF2-45EB-F935-99F9-531E312846FA}"/>
              </a:ext>
            </a:extLst>
          </p:cNvPr>
          <p:cNvSpPr>
            <a:spLocks noGrp="1"/>
          </p:cNvSpPr>
          <p:nvPr>
            <p:ph type="body" sz="quarter" idx="12"/>
          </p:nvPr>
        </p:nvSpPr>
        <p:spPr/>
        <p:txBody>
          <a:bodyPr/>
          <a:lstStyle/>
          <a:p>
            <a:r>
              <a:rPr lang="en-US" dirty="0"/>
              <a:t>The Jamestown wastewater plant is an </a:t>
            </a:r>
            <a:r>
              <a:rPr lang="en-US" dirty="0" err="1"/>
              <a:t>Aeromod</a:t>
            </a:r>
            <a:r>
              <a:rPr lang="en-US" dirty="0"/>
              <a:t> design very similar to the one designed for Biola CSD. The plant requires 24/7 monitoring. The monitoring is accomplished with a Supervisory Control And Data Acquisition (SCADA) program and an on-call operator. This plant also requires 3 fulltime operators to operate efficiently. </a:t>
            </a:r>
          </a:p>
        </p:txBody>
      </p:sp>
    </p:spTree>
    <p:extLst>
      <p:ext uri="{BB962C8B-B14F-4D97-AF65-F5344CB8AC3E}">
        <p14:creationId xmlns:p14="http://schemas.microsoft.com/office/powerpoint/2010/main" val="3752118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0FEFBF-60FD-0161-6F6E-89EE39389CEE}"/>
              </a:ext>
            </a:extLst>
          </p:cNvPr>
          <p:cNvSpPr>
            <a:spLocks noGrp="1"/>
          </p:cNvSpPr>
          <p:nvPr>
            <p:ph type="title"/>
          </p:nvPr>
        </p:nvSpPr>
        <p:spPr>
          <a:xfrm>
            <a:off x="1353827" y="3860799"/>
            <a:ext cx="9923770" cy="1086273"/>
          </a:xfrm>
        </p:spPr>
        <p:txBody>
          <a:bodyPr/>
          <a:lstStyle/>
          <a:p>
            <a:r>
              <a:rPr lang="en-US" dirty="0"/>
              <a:t>AERATION BASIN</a:t>
            </a:r>
            <a:endParaRPr lang="en-ZA" dirty="0"/>
          </a:p>
        </p:txBody>
      </p:sp>
      <p:pic>
        <p:nvPicPr>
          <p:cNvPr id="5" name="Picture Placeholder 84">
            <a:extLst>
              <a:ext uri="{FF2B5EF4-FFF2-40B4-BE49-F238E27FC236}">
                <a16:creationId xmlns:a16="http://schemas.microsoft.com/office/drawing/2014/main" id="{E71238CA-461F-1B03-D7E1-786C002AB7DC}"/>
              </a:ext>
            </a:extLst>
          </p:cNvPr>
          <p:cNvPicPr>
            <a:picLocks noGrp="1" noChangeAspect="1"/>
          </p:cNvPicPr>
          <p:nvPr>
            <p:ph type="pic" sz="quarter" idx="13"/>
          </p:nvPr>
        </p:nvPicPr>
        <p:blipFill>
          <a:blip r:embed="rId2"/>
          <a:srcRect t="13230" b="13230"/>
          <a:stretch/>
        </p:blipFill>
        <p:spPr/>
      </p:pic>
      <p:sp>
        <p:nvSpPr>
          <p:cNvPr id="8" name="Text Placeholder 7">
            <a:extLst>
              <a:ext uri="{FF2B5EF4-FFF2-40B4-BE49-F238E27FC236}">
                <a16:creationId xmlns:a16="http://schemas.microsoft.com/office/drawing/2014/main" id="{DD542008-8017-76E5-ABC0-32401068875D}"/>
              </a:ext>
            </a:extLst>
          </p:cNvPr>
          <p:cNvSpPr>
            <a:spLocks noGrp="1"/>
          </p:cNvSpPr>
          <p:nvPr>
            <p:ph type="body" sz="quarter" idx="12"/>
          </p:nvPr>
        </p:nvSpPr>
        <p:spPr/>
        <p:txBody>
          <a:bodyPr/>
          <a:lstStyle/>
          <a:p>
            <a:r>
              <a:rPr lang="en-US" dirty="0"/>
              <a:t>The current wastewater treatment plant serving Biola is an aerated pond system. The new plant would be an activated sludge plant. An activated sludge plant can be an effective and efficient wastewater treatment plant. This is an aeration basin. The basin is getting aerated and mixed with air diffusers at the bottom. The air is supplied by a series of blowers. </a:t>
            </a:r>
          </a:p>
        </p:txBody>
      </p:sp>
    </p:spTree>
    <p:extLst>
      <p:ext uri="{BB962C8B-B14F-4D97-AF65-F5344CB8AC3E}">
        <p14:creationId xmlns:p14="http://schemas.microsoft.com/office/powerpoint/2010/main" val="3421680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7C964F-E2D5-D8E7-C513-C47A7E409DF3}"/>
              </a:ext>
            </a:extLst>
          </p:cNvPr>
          <p:cNvSpPr>
            <a:spLocks noGrp="1"/>
          </p:cNvSpPr>
          <p:nvPr>
            <p:ph type="sldNum" sz="quarter" idx="15"/>
          </p:nvPr>
        </p:nvSpPr>
        <p:spPr/>
        <p:txBody>
          <a:bodyPr/>
          <a:lstStyle/>
          <a:p>
            <a:fld id="{18D65601-5AE2-46FC-B138-694DDD2B510D}" type="slidenum">
              <a:rPr lang="en-US" smtClean="0"/>
              <a:pPr/>
              <a:t>5</a:t>
            </a:fld>
            <a:endParaRPr lang="en-US" dirty="0"/>
          </a:p>
        </p:txBody>
      </p:sp>
      <p:pic>
        <p:nvPicPr>
          <p:cNvPr id="14" name="Picture 13">
            <a:extLst>
              <a:ext uri="{FF2B5EF4-FFF2-40B4-BE49-F238E27FC236}">
                <a16:creationId xmlns:a16="http://schemas.microsoft.com/office/drawing/2014/main" id="{BCC4DC7F-098C-A889-1B23-DEADCCF2B42C}"/>
              </a:ext>
            </a:extLst>
          </p:cNvPr>
          <p:cNvPicPr>
            <a:picLocks noChangeAspect="1"/>
          </p:cNvPicPr>
          <p:nvPr/>
        </p:nvPicPr>
        <p:blipFill>
          <a:blip r:embed="rId2"/>
          <a:srcRect l="13489" r="26847" b="4167"/>
          <a:stretch/>
        </p:blipFill>
        <p:spPr>
          <a:xfrm>
            <a:off x="975815" y="88710"/>
            <a:ext cx="6721521" cy="5029201"/>
          </a:xfrm>
          <a:prstGeom prst="rect">
            <a:avLst/>
          </a:prstGeom>
        </p:spPr>
      </p:pic>
      <p:sp>
        <p:nvSpPr>
          <p:cNvPr id="16" name="TextBox 15">
            <a:extLst>
              <a:ext uri="{FF2B5EF4-FFF2-40B4-BE49-F238E27FC236}">
                <a16:creationId xmlns:a16="http://schemas.microsoft.com/office/drawing/2014/main" id="{77C9E723-8B33-2F8A-05FD-24AD1A30CCCA}"/>
              </a:ext>
            </a:extLst>
          </p:cNvPr>
          <p:cNvSpPr txBox="1"/>
          <p:nvPr/>
        </p:nvSpPr>
        <p:spPr>
          <a:xfrm>
            <a:off x="7697336" y="1327150"/>
            <a:ext cx="4145414" cy="2862322"/>
          </a:xfrm>
          <a:prstGeom prst="rect">
            <a:avLst/>
          </a:prstGeom>
          <a:noFill/>
        </p:spPr>
        <p:txBody>
          <a:bodyPr wrap="square" rtlCol="0">
            <a:spAutoFit/>
          </a:bodyPr>
          <a:lstStyle/>
          <a:p>
            <a:r>
              <a:rPr lang="en-US" dirty="0"/>
              <a:t>These are the blowers that supply air to the aeration basin diffusers. They require routine maintenance. The maintenance performed includes regular air filter and oil changes. If the blowers are not maintained properly, they can be expensive to repair or replace. These type of blowers are very quiet during operation.</a:t>
            </a:r>
          </a:p>
        </p:txBody>
      </p:sp>
    </p:spTree>
    <p:extLst>
      <p:ext uri="{BB962C8B-B14F-4D97-AF65-F5344CB8AC3E}">
        <p14:creationId xmlns:p14="http://schemas.microsoft.com/office/powerpoint/2010/main" val="2906152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erial view of a farm&#10;&#10;AI-generated content may be incorrect.">
            <a:extLst>
              <a:ext uri="{FF2B5EF4-FFF2-40B4-BE49-F238E27FC236}">
                <a16:creationId xmlns:a16="http://schemas.microsoft.com/office/drawing/2014/main" id="{E3A452F0-AD2D-5697-56C4-26115E6A45EC}"/>
              </a:ext>
            </a:extLst>
          </p:cNvPr>
          <p:cNvPicPr>
            <a:picLocks noChangeAspect="1"/>
          </p:cNvPicPr>
          <p:nvPr/>
        </p:nvPicPr>
        <p:blipFill>
          <a:blip r:embed="rId2"/>
          <a:srcRect l="12543" t="12339" r="9590" b="18507"/>
          <a:stretch/>
        </p:blipFill>
        <p:spPr>
          <a:xfrm>
            <a:off x="900753" y="569794"/>
            <a:ext cx="5261082" cy="2859206"/>
          </a:xfrm>
          <a:prstGeom prst="rect">
            <a:avLst/>
          </a:prstGeom>
        </p:spPr>
      </p:pic>
      <p:pic>
        <p:nvPicPr>
          <p:cNvPr id="7" name="Picture 6" descr="An aerial view of a town&#10;&#10;AI-generated content may be incorrect.">
            <a:extLst>
              <a:ext uri="{FF2B5EF4-FFF2-40B4-BE49-F238E27FC236}">
                <a16:creationId xmlns:a16="http://schemas.microsoft.com/office/drawing/2014/main" id="{58FFEA3E-C60E-9817-1FBF-2FCF96BAEAE7}"/>
              </a:ext>
            </a:extLst>
          </p:cNvPr>
          <p:cNvPicPr>
            <a:picLocks noChangeAspect="1"/>
          </p:cNvPicPr>
          <p:nvPr/>
        </p:nvPicPr>
        <p:blipFill>
          <a:blip r:embed="rId3"/>
          <a:srcRect l="10354" t="19879" r="19702" b="12406"/>
          <a:stretch/>
        </p:blipFill>
        <p:spPr>
          <a:xfrm>
            <a:off x="5343098" y="3429000"/>
            <a:ext cx="5948149" cy="2883787"/>
          </a:xfrm>
          <a:prstGeom prst="rect">
            <a:avLst/>
          </a:prstGeom>
        </p:spPr>
      </p:pic>
      <p:sp>
        <p:nvSpPr>
          <p:cNvPr id="2" name="TextBox 1">
            <a:extLst>
              <a:ext uri="{FF2B5EF4-FFF2-40B4-BE49-F238E27FC236}">
                <a16:creationId xmlns:a16="http://schemas.microsoft.com/office/drawing/2014/main" id="{D2A819B6-ADC6-1D2B-6301-6C36A61ECAA8}"/>
              </a:ext>
            </a:extLst>
          </p:cNvPr>
          <p:cNvSpPr txBox="1"/>
          <p:nvPr/>
        </p:nvSpPr>
        <p:spPr>
          <a:xfrm>
            <a:off x="2368155" y="3429000"/>
            <a:ext cx="2326278" cy="369332"/>
          </a:xfrm>
          <a:prstGeom prst="rect">
            <a:avLst/>
          </a:prstGeom>
          <a:noFill/>
        </p:spPr>
        <p:txBody>
          <a:bodyPr wrap="none" rtlCol="0">
            <a:spAutoFit/>
          </a:bodyPr>
          <a:lstStyle/>
          <a:p>
            <a:r>
              <a:rPr lang="en-US" dirty="0"/>
              <a:t>Aerial View of Biola</a:t>
            </a:r>
          </a:p>
        </p:txBody>
      </p:sp>
      <p:sp>
        <p:nvSpPr>
          <p:cNvPr id="3" name="TextBox 2">
            <a:extLst>
              <a:ext uri="{FF2B5EF4-FFF2-40B4-BE49-F238E27FC236}">
                <a16:creationId xmlns:a16="http://schemas.microsoft.com/office/drawing/2014/main" id="{1B65FB1D-71DF-403B-76DD-46770100A62E}"/>
              </a:ext>
            </a:extLst>
          </p:cNvPr>
          <p:cNvSpPr txBox="1"/>
          <p:nvPr/>
        </p:nvSpPr>
        <p:spPr>
          <a:xfrm>
            <a:off x="6777327" y="3059668"/>
            <a:ext cx="3079689" cy="369332"/>
          </a:xfrm>
          <a:prstGeom prst="rect">
            <a:avLst/>
          </a:prstGeom>
          <a:noFill/>
        </p:spPr>
        <p:txBody>
          <a:bodyPr wrap="none" rtlCol="0">
            <a:spAutoFit/>
          </a:bodyPr>
          <a:lstStyle/>
          <a:p>
            <a:r>
              <a:rPr lang="en-US" dirty="0"/>
              <a:t>Aerial View of Jamestown</a:t>
            </a:r>
          </a:p>
        </p:txBody>
      </p:sp>
    </p:spTree>
    <p:extLst>
      <p:ext uri="{BB962C8B-B14F-4D97-AF65-F5344CB8AC3E}">
        <p14:creationId xmlns:p14="http://schemas.microsoft.com/office/powerpoint/2010/main" val="4011334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5756543-DA8C-CEE2-0E13-19DE61C1349B}"/>
              </a:ext>
            </a:extLst>
          </p:cNvPr>
          <p:cNvSpPr>
            <a:spLocks noGrp="1"/>
          </p:cNvSpPr>
          <p:nvPr>
            <p:ph type="sldNum" sz="quarter" idx="15"/>
          </p:nvPr>
        </p:nvSpPr>
        <p:spPr/>
        <p:txBody>
          <a:bodyPr/>
          <a:lstStyle/>
          <a:p>
            <a:fld id="{18D65601-5AE2-46FC-B138-694DDD2B510D}" type="slidenum">
              <a:rPr lang="en-US" smtClean="0"/>
              <a:pPr/>
              <a:t>7</a:t>
            </a:fld>
            <a:endParaRPr lang="en-US" dirty="0"/>
          </a:p>
        </p:txBody>
      </p:sp>
      <p:pic>
        <p:nvPicPr>
          <p:cNvPr id="13" name="Picture 12">
            <a:extLst>
              <a:ext uri="{FF2B5EF4-FFF2-40B4-BE49-F238E27FC236}">
                <a16:creationId xmlns:a16="http://schemas.microsoft.com/office/drawing/2014/main" id="{EC1A0D8A-7474-85D0-869B-231F4DC36057}"/>
              </a:ext>
            </a:extLst>
          </p:cNvPr>
          <p:cNvPicPr>
            <a:picLocks noChangeAspect="1"/>
          </p:cNvPicPr>
          <p:nvPr/>
        </p:nvPicPr>
        <p:blipFill>
          <a:blip r:embed="rId2"/>
          <a:srcRect l="6015" t="9101" r="11643" b="17937"/>
          <a:stretch/>
        </p:blipFill>
        <p:spPr>
          <a:xfrm>
            <a:off x="1076528" y="0"/>
            <a:ext cx="10038944" cy="4002932"/>
          </a:xfrm>
          <a:prstGeom prst="rect">
            <a:avLst/>
          </a:prstGeom>
        </p:spPr>
      </p:pic>
      <p:sp>
        <p:nvSpPr>
          <p:cNvPr id="14" name="TextBox 13">
            <a:extLst>
              <a:ext uri="{FF2B5EF4-FFF2-40B4-BE49-F238E27FC236}">
                <a16:creationId xmlns:a16="http://schemas.microsoft.com/office/drawing/2014/main" id="{69F0591A-867D-5C89-1C97-1CFC4972F889}"/>
              </a:ext>
            </a:extLst>
          </p:cNvPr>
          <p:cNvSpPr txBox="1"/>
          <p:nvPr/>
        </p:nvSpPr>
        <p:spPr>
          <a:xfrm>
            <a:off x="990600" y="4127500"/>
            <a:ext cx="10267950" cy="1200329"/>
          </a:xfrm>
          <a:prstGeom prst="rect">
            <a:avLst/>
          </a:prstGeom>
          <a:noFill/>
        </p:spPr>
        <p:txBody>
          <a:bodyPr wrap="square" rtlCol="0">
            <a:spAutoFit/>
          </a:bodyPr>
          <a:lstStyle/>
          <a:p>
            <a:r>
              <a:rPr lang="en-US" dirty="0"/>
              <a:t>The Jamestown treatment plant also presents some unique maintenance requirements. The entire facility is above ground. When any equipment of size or weight needs to be removed for maintenance, it requires a crane service to be called out. This adds to the overall cost of maintaining their plant as well as delays in the repair of critical equipment.</a:t>
            </a:r>
          </a:p>
        </p:txBody>
      </p:sp>
    </p:spTree>
    <p:extLst>
      <p:ext uri="{BB962C8B-B14F-4D97-AF65-F5344CB8AC3E}">
        <p14:creationId xmlns:p14="http://schemas.microsoft.com/office/powerpoint/2010/main" val="2302010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6F71E8-8D71-9405-3A01-01C3B8F86877}"/>
              </a:ext>
            </a:extLst>
          </p:cNvPr>
          <p:cNvSpPr>
            <a:spLocks noGrp="1"/>
          </p:cNvSpPr>
          <p:nvPr>
            <p:ph type="title"/>
          </p:nvPr>
        </p:nvSpPr>
        <p:spPr/>
        <p:txBody>
          <a:bodyPr/>
          <a:lstStyle/>
          <a:p>
            <a:r>
              <a:rPr lang="en-ZA" dirty="0"/>
              <a:t>Some Key Budget Takeaways</a:t>
            </a:r>
          </a:p>
        </p:txBody>
      </p:sp>
      <p:sp>
        <p:nvSpPr>
          <p:cNvPr id="4" name="Content Placeholder 3">
            <a:extLst>
              <a:ext uri="{FF2B5EF4-FFF2-40B4-BE49-F238E27FC236}">
                <a16:creationId xmlns:a16="http://schemas.microsoft.com/office/drawing/2014/main" id="{392C90C5-5198-C255-02F9-1608AA49E088}"/>
              </a:ext>
            </a:extLst>
          </p:cNvPr>
          <p:cNvSpPr>
            <a:spLocks noGrp="1"/>
          </p:cNvSpPr>
          <p:nvPr>
            <p:ph sz="quarter" idx="12"/>
          </p:nvPr>
        </p:nvSpPr>
        <p:spPr/>
        <p:txBody>
          <a:bodyPr>
            <a:normAutofit fontScale="62500" lnSpcReduction="20000"/>
          </a:bodyPr>
          <a:lstStyle/>
          <a:p>
            <a:r>
              <a:rPr lang="en-US" sz="2200" dirty="0"/>
              <a:t>Some annual budgeted operational costs of the plant in Jamestown include.</a:t>
            </a:r>
          </a:p>
          <a:p>
            <a:pPr lvl="1"/>
            <a:r>
              <a:rPr lang="en-US" dirty="0"/>
              <a:t>$25,000 for sludge dewatering </a:t>
            </a:r>
          </a:p>
          <a:p>
            <a:pPr marL="0" lvl="1" indent="0">
              <a:buNone/>
            </a:pPr>
            <a:r>
              <a:rPr lang="en-US" dirty="0"/>
              <a:t>     (New expense for Biola)</a:t>
            </a:r>
          </a:p>
          <a:p>
            <a:pPr lvl="1"/>
            <a:r>
              <a:rPr lang="en-US" dirty="0"/>
              <a:t>$35,000 for sampling</a:t>
            </a:r>
          </a:p>
          <a:p>
            <a:pPr marL="0" lvl="1" indent="0">
              <a:buNone/>
            </a:pPr>
            <a:r>
              <a:rPr lang="en-US" dirty="0"/>
              <a:t>     (More sampling than is currently required in Biola)</a:t>
            </a:r>
          </a:p>
          <a:p>
            <a:pPr lvl="1"/>
            <a:r>
              <a:rPr lang="en-US" dirty="0"/>
              <a:t>$40,000 for maintenance</a:t>
            </a:r>
          </a:p>
          <a:p>
            <a:pPr marL="0" lvl="1" indent="0">
              <a:buNone/>
            </a:pPr>
            <a:r>
              <a:rPr lang="en-US" dirty="0"/>
              <a:t>     (More than the current operation requires in Biola)</a:t>
            </a:r>
          </a:p>
          <a:p>
            <a:pPr lvl="1"/>
            <a:r>
              <a:rPr lang="en-US" dirty="0"/>
              <a:t>$50,000 for sludge disposal</a:t>
            </a:r>
          </a:p>
          <a:p>
            <a:pPr marL="0" lvl="1" indent="0">
              <a:buNone/>
            </a:pPr>
            <a:r>
              <a:rPr lang="en-US" dirty="0"/>
              <a:t>     (New expense for Biola)</a:t>
            </a:r>
          </a:p>
          <a:p>
            <a:pPr lvl="1"/>
            <a:r>
              <a:rPr lang="en-US" dirty="0"/>
              <a:t>$55,000 for chemicals</a:t>
            </a:r>
          </a:p>
          <a:p>
            <a:pPr marL="0" lvl="1" indent="0">
              <a:buNone/>
            </a:pPr>
            <a:r>
              <a:rPr lang="en-US" dirty="0"/>
              <a:t>     (New expense for Biola)</a:t>
            </a:r>
          </a:p>
          <a:p>
            <a:pPr lvl="1"/>
            <a:r>
              <a:rPr lang="en-US" dirty="0"/>
              <a:t>$100,000 for utilities (water, power, etc.)</a:t>
            </a:r>
          </a:p>
          <a:p>
            <a:pPr marL="0" lvl="1" indent="0">
              <a:buNone/>
            </a:pPr>
            <a:endParaRPr lang="en-US" dirty="0"/>
          </a:p>
          <a:p>
            <a:pPr lvl="1"/>
            <a:endParaRPr lang="en-US" dirty="0"/>
          </a:p>
        </p:txBody>
      </p:sp>
      <p:pic>
        <p:nvPicPr>
          <p:cNvPr id="9" name="Content Placeholder 8">
            <a:extLst>
              <a:ext uri="{FF2B5EF4-FFF2-40B4-BE49-F238E27FC236}">
                <a16:creationId xmlns:a16="http://schemas.microsoft.com/office/drawing/2014/main" id="{994988DB-F699-84D0-A401-8054A87C2FD3}"/>
              </a:ext>
            </a:extLst>
          </p:cNvPr>
          <p:cNvPicPr>
            <a:picLocks noGrp="1" noChangeAspect="1"/>
          </p:cNvPicPr>
          <p:nvPr>
            <p:ph sz="quarter" idx="11"/>
          </p:nvPr>
        </p:nvPicPr>
        <p:blipFill>
          <a:blip r:embed="rId2"/>
          <a:stretch>
            <a:fillRect/>
          </a:stretch>
        </p:blipFill>
        <p:spPr>
          <a:xfrm rot="5400000">
            <a:off x="6601920" y="2182334"/>
            <a:ext cx="6354146" cy="2997186"/>
          </a:xfrm>
        </p:spPr>
      </p:pic>
      <p:sp>
        <p:nvSpPr>
          <p:cNvPr id="5" name="Slide Number Placeholder 4">
            <a:extLst>
              <a:ext uri="{FF2B5EF4-FFF2-40B4-BE49-F238E27FC236}">
                <a16:creationId xmlns:a16="http://schemas.microsoft.com/office/drawing/2014/main" id="{A34518A5-1C9D-79F3-349C-3E7AAFD98951}"/>
              </a:ext>
            </a:extLst>
          </p:cNvPr>
          <p:cNvSpPr>
            <a:spLocks noGrp="1"/>
          </p:cNvSpPr>
          <p:nvPr>
            <p:ph type="sldNum" sz="quarter" idx="15"/>
          </p:nvPr>
        </p:nvSpPr>
        <p:spPr/>
        <p:txBody>
          <a:bodyPr/>
          <a:lstStyle/>
          <a:p>
            <a:fld id="{18D65601-5AE2-46FC-B138-694DDD2B510D}" type="slidenum">
              <a:rPr lang="en-US" smtClean="0"/>
              <a:pPr/>
              <a:t>8</a:t>
            </a:fld>
            <a:endParaRPr lang="en-US" dirty="0"/>
          </a:p>
        </p:txBody>
      </p:sp>
    </p:spTree>
    <p:extLst>
      <p:ext uri="{BB962C8B-B14F-4D97-AF65-F5344CB8AC3E}">
        <p14:creationId xmlns:p14="http://schemas.microsoft.com/office/powerpoint/2010/main" val="554382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8C049-862C-6665-571F-E751446CC923}"/>
              </a:ext>
            </a:extLst>
          </p:cNvPr>
          <p:cNvSpPr>
            <a:spLocks noGrp="1"/>
          </p:cNvSpPr>
          <p:nvPr>
            <p:ph type="title"/>
          </p:nvPr>
        </p:nvSpPr>
        <p:spPr/>
        <p:txBody>
          <a:bodyPr/>
          <a:lstStyle/>
          <a:p>
            <a:pPr algn="ctr"/>
            <a:r>
              <a:rPr lang="en-US" dirty="0"/>
              <a:t>DISCUSSION </a:t>
            </a:r>
          </a:p>
        </p:txBody>
      </p:sp>
      <p:sp>
        <p:nvSpPr>
          <p:cNvPr id="3" name="Content Placeholder 2">
            <a:extLst>
              <a:ext uri="{FF2B5EF4-FFF2-40B4-BE49-F238E27FC236}">
                <a16:creationId xmlns:a16="http://schemas.microsoft.com/office/drawing/2014/main" id="{B8FC221A-1798-FA8C-F0F7-BCB75524F697}"/>
              </a:ext>
            </a:extLst>
          </p:cNvPr>
          <p:cNvSpPr>
            <a:spLocks noGrp="1"/>
          </p:cNvSpPr>
          <p:nvPr>
            <p:ph sz="quarter" idx="12"/>
          </p:nvPr>
        </p:nvSpPr>
        <p:spPr/>
        <p:txBody>
          <a:bodyPr>
            <a:normAutofit lnSpcReduction="10000"/>
          </a:bodyPr>
          <a:lstStyle/>
          <a:p>
            <a:pPr algn="ctr"/>
            <a:r>
              <a:rPr lang="en-US" dirty="0"/>
              <a:t>Jamestown</a:t>
            </a:r>
          </a:p>
          <a:p>
            <a:r>
              <a:rPr lang="en-US" dirty="0"/>
              <a:t>The effluent standards are changing for Jamestown. The district is currently looking to change their treatment process to something more efficient. They are considering retrofitting the plant to a membrane bio reactor (MBR). It will produce a much higher quality effluent. Their effluent is currently used for irrigating pasture for cattle. If they go with an MBR, it can open other opportunities to make a profit on their effluent.</a:t>
            </a:r>
          </a:p>
        </p:txBody>
      </p:sp>
      <p:sp>
        <p:nvSpPr>
          <p:cNvPr id="4" name="Content Placeholder 3">
            <a:extLst>
              <a:ext uri="{FF2B5EF4-FFF2-40B4-BE49-F238E27FC236}">
                <a16:creationId xmlns:a16="http://schemas.microsoft.com/office/drawing/2014/main" id="{623447EF-593A-2DEE-F691-7F08756140AC}"/>
              </a:ext>
            </a:extLst>
          </p:cNvPr>
          <p:cNvSpPr>
            <a:spLocks noGrp="1"/>
          </p:cNvSpPr>
          <p:nvPr>
            <p:ph sz="quarter" idx="11"/>
          </p:nvPr>
        </p:nvSpPr>
        <p:spPr/>
        <p:txBody>
          <a:bodyPr>
            <a:normAutofit fontScale="92500" lnSpcReduction="10000"/>
          </a:bodyPr>
          <a:lstStyle/>
          <a:p>
            <a:pPr algn="ctr"/>
            <a:r>
              <a:rPr lang="en-US" dirty="0"/>
              <a:t>Biola</a:t>
            </a:r>
          </a:p>
          <a:p>
            <a:r>
              <a:rPr lang="en-US" dirty="0"/>
              <a:t>If Biola were to use an MBR treatment plant, the district should be able to do the same. An MBR is considered tertiary treatment  (further treatment of the final effluent). If Biola were to go this route, the sale of the treated effluent could help offset the cost of plant operations and maintenance. Surrounding farmers could buy the water for crop irrigation. Businesses could also purchase the treated water for industrial use as well.</a:t>
            </a:r>
          </a:p>
        </p:txBody>
      </p:sp>
      <p:sp>
        <p:nvSpPr>
          <p:cNvPr id="5" name="Slide Number Placeholder 4">
            <a:extLst>
              <a:ext uri="{FF2B5EF4-FFF2-40B4-BE49-F238E27FC236}">
                <a16:creationId xmlns:a16="http://schemas.microsoft.com/office/drawing/2014/main" id="{50D3ADBC-5A15-BA35-8FDB-7079ECF98EDA}"/>
              </a:ext>
            </a:extLst>
          </p:cNvPr>
          <p:cNvSpPr>
            <a:spLocks noGrp="1"/>
          </p:cNvSpPr>
          <p:nvPr>
            <p:ph type="sldNum" sz="quarter" idx="15"/>
          </p:nvPr>
        </p:nvSpPr>
        <p:spPr/>
        <p:txBody>
          <a:bodyPr/>
          <a:lstStyle/>
          <a:p>
            <a:fld id="{18D65601-5AE2-46FC-B138-694DDD2B510D}" type="slidenum">
              <a:rPr lang="en-US" smtClean="0"/>
              <a:pPr/>
              <a:t>9</a:t>
            </a:fld>
            <a:endParaRPr lang="en-US" dirty="0"/>
          </a:p>
        </p:txBody>
      </p:sp>
    </p:spTree>
    <p:extLst>
      <p:ext uri="{BB962C8B-B14F-4D97-AF65-F5344CB8AC3E}">
        <p14:creationId xmlns:p14="http://schemas.microsoft.com/office/powerpoint/2010/main" val="1680646117"/>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E3707C-8CAB-4302-B7E1-D32E1543E05C}">
  <ds:schemaRefs>
    <ds:schemaRef ds:uri="http://schemas.microsoft.com/sharepoint/v3/contenttype/forms"/>
  </ds:schemaRefs>
</ds:datastoreItem>
</file>

<file path=customXml/itemProps2.xml><?xml version="1.0" encoding="utf-8"?>
<ds:datastoreItem xmlns:ds="http://schemas.openxmlformats.org/officeDocument/2006/customXml" ds:itemID="{3FDB7358-0BCB-4DEB-B717-C1D7CC555F05}">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B69E9DE5-EFFE-4262-A023-32732F0B66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Wisp</Template>
  <TotalTime>7339</TotalTime>
  <Words>607</Words>
  <Application>Microsoft Office PowerPoint</Application>
  <PresentationFormat>Widescreen</PresentationFormat>
  <Paragraphs>45</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Century Gothic</vt:lpstr>
      <vt:lpstr>Wingdings 3</vt:lpstr>
      <vt:lpstr>Wisp</vt:lpstr>
      <vt:lpstr> Wastewater Treatment Plant Tour in Jamestown</vt:lpstr>
      <vt:lpstr>The Jamestown tour was setup to get a better understanding of the new treatment plant designed for Biola CSD. Two Biola board members attended the tour, Chuck and Eugene along with James Bell of Mountain Valley Environmental Services. </vt:lpstr>
      <vt:lpstr>SCADA COMPUTER</vt:lpstr>
      <vt:lpstr>AERATION BASIN</vt:lpstr>
      <vt:lpstr>PowerPoint Presentation</vt:lpstr>
      <vt:lpstr>PowerPoint Presentation</vt:lpstr>
      <vt:lpstr>PowerPoint Presentation</vt:lpstr>
      <vt:lpstr>Some Key Budget Takeaways</vt:lpstr>
      <vt:lpstr>DISCUSSION </vt:lpstr>
      <vt:lpstr>PowerPoint Presentation</vt:lpstr>
      <vt:lpstr>Thank you</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James Bell</dc:creator>
  <cp:lastModifiedBy>James Bell</cp:lastModifiedBy>
  <cp:revision>16</cp:revision>
  <dcterms:created xsi:type="dcterms:W3CDTF">2025-02-10T23:14:25Z</dcterms:created>
  <dcterms:modified xsi:type="dcterms:W3CDTF">2025-02-18T02:29:03Z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